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58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29" autoAdjust="0"/>
  </p:normalViewPr>
  <p:slideViewPr>
    <p:cSldViewPr snapToGrid="0">
      <p:cViewPr varScale="1"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42CF6-AB23-40CF-B401-8210AD422645}" type="datetimeFigureOut">
              <a:rPr lang="zh-TW" altLang="en-US" smtClean="0"/>
              <a:t>2021/4/9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C7100-AE15-4DE7-AE8F-F87CB00AA1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94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TDR</a:t>
            </a:r>
            <a:r>
              <a:rPr lang="zh-TW" altLang="en-US" b="0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不是股票，它是一種權利證券，但享有和原股相同的權利，包括每年配股等，</a:t>
            </a:r>
            <a:br>
              <a:rPr lang="zh-TW" altLang="en-US" dirty="0"/>
            </a:br>
            <a:r>
              <a:rPr lang="zh-TW" altLang="en-US" b="0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它的交易單位和股票一樣，一張就是一千股。交易稅千分之一，比股票千分之三便宜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C7100-AE15-4DE7-AE8F-F87CB00AA17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C7100-AE15-4DE7-AE8F-F87CB00AA17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5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C7100-AE15-4DE7-AE8F-F87CB00AA17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10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ops.twse.com.tw/mops/web/ind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ps.twse.com.tw/mops/web/ind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mopsfin.twse.com.tw/index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ops.twse.com.tw/mops/web/t178sb0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ops.twse.com.tw/mops/web/t05st10_if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ops.twse.com.tw/mops/web/t203sb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ps.twse.com.tw/mops/web/ind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mops.twse.com.tw/mops/web/t132sb02" TargetMode="External"/><Relationship Id="rId7" Type="http://schemas.openxmlformats.org/officeDocument/2006/relationships/hyperlink" Target="https://mops.twse.com.tw/mops/web/t123sb06_q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mops.twse.com.tw/mops/web/t05st01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ps.twse.com.tw/mops/web/ind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ops.twse.com.tw/mops/web/t146sb0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ps.twse.com.tw/mops/web/ind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is.twse.com.tw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twse.com.tw/zh/company/applylist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se.com.tw/zh/page/about/links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1F2279-6063-4438-B9C0-EFBEEAC97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HW5_</a:t>
            </a:r>
            <a:r>
              <a:rPr lang="zh-TW" altLang="en-US" dirty="0"/>
              <a:t>公開資訊觀測站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E253C7-F9A3-43B4-9587-FD0A5BDEC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吳佩芩</a:t>
            </a:r>
          </a:p>
        </p:txBody>
      </p:sp>
    </p:spTree>
    <p:extLst>
      <p:ext uri="{BB962C8B-B14F-4D97-AF65-F5344CB8AC3E}">
        <p14:creationId xmlns:p14="http://schemas.microsoft.com/office/powerpoint/2010/main" val="3530506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C1C9A-24E1-4021-BF80-B5477E85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2" y="181538"/>
            <a:ext cx="849532" cy="346970"/>
          </a:xfrm>
        </p:spPr>
        <p:txBody>
          <a:bodyPr>
            <a:normAutofit fontScale="90000"/>
          </a:bodyPr>
          <a:lstStyle/>
          <a:p>
            <a:r>
              <a:rPr lang="en-US" altLang="zh-TW" sz="20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RSS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745500-64CA-4BD8-88CD-85E72F3C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81" y="905031"/>
            <a:ext cx="9603275" cy="3294576"/>
          </a:xfrm>
        </p:spPr>
        <p:txBody>
          <a:bodyPr/>
          <a:lstStyle/>
          <a:p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提供重大訊息、股東會公告（包含撤銷公告）及除權、除息公告之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RSS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訂閱。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可透過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RSS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閱讀器或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outlook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來訂閱即時之重大訊息及公告摘要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715484-ED78-43E3-ABA1-A504EA2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27" y="1913993"/>
            <a:ext cx="6251637" cy="4126080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EE2D7237-16EA-4572-8E3B-5F8A32A67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138" y="4794231"/>
            <a:ext cx="1371872" cy="985784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61ACFE15-88EF-46ED-9E9C-6EA447117052}"/>
              </a:ext>
            </a:extLst>
          </p:cNvPr>
          <p:cNvSpPr/>
          <p:nvPr/>
        </p:nvSpPr>
        <p:spPr>
          <a:xfrm>
            <a:off x="6845360" y="2827091"/>
            <a:ext cx="4236497" cy="2055301"/>
          </a:xfrm>
          <a:prstGeom prst="wedgeRectCallout">
            <a:avLst>
              <a:gd name="adj1" fmla="val -49918"/>
              <a:gd name="adj2" fmla="val 7445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只要知道某資訊的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RSS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位置，就可以透過各種閱讀軟體隨時閱讀最新更新的資訊，不用再定期查閱特定網站，同時可以將自己常看的資訊來源彙整到一個單獨的介面，若要追蹤特定關鍵字的相關資訊，許多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RSS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也能夠提供自訂功能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932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0BC7A-2471-4358-9670-2A8A3371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7E96BF-5CD7-4BA6-86E5-CE68513F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12E8EC-66C8-4C9B-B3D6-9423F621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49" y="72999"/>
            <a:ext cx="10169701" cy="67120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EA89FC-F3DE-46E8-846C-73F92EE0BAE0}"/>
              </a:ext>
            </a:extLst>
          </p:cNvPr>
          <p:cNvSpPr/>
          <p:nvPr/>
        </p:nvSpPr>
        <p:spPr>
          <a:xfrm>
            <a:off x="2919368" y="1300295"/>
            <a:ext cx="6358856" cy="4420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3A81184-1175-472D-8C5F-48880DE8E342}"/>
              </a:ext>
            </a:extLst>
          </p:cNvPr>
          <p:cNvSpPr txBox="1"/>
          <p:nvPr/>
        </p:nvSpPr>
        <p:spPr>
          <a:xfrm>
            <a:off x="-55699" y="81388"/>
            <a:ext cx="738664" cy="2393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600" dirty="0">
                <a:hlinkClick r:id="rId3"/>
              </a:rPr>
              <a:t>首頁配置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8984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DA39A-283B-46C1-8A5E-B7375C96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2BC7AA5-FB6B-4ABA-82A3-9549F11C8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2304" y="194569"/>
            <a:ext cx="4839603" cy="315974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5A4235-9AC4-44C3-B650-A36849FB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04" y="3503691"/>
            <a:ext cx="4831804" cy="33543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02123AC-DD05-4909-9D21-BD7B74D65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114" y="162139"/>
            <a:ext cx="4522472" cy="31597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35B8ACF-176E-4E19-8A6A-84637CAD798C}"/>
              </a:ext>
            </a:extLst>
          </p:cNvPr>
          <p:cNvSpPr txBox="1"/>
          <p:nvPr/>
        </p:nvSpPr>
        <p:spPr>
          <a:xfrm>
            <a:off x="0" y="162139"/>
            <a:ext cx="126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當日公告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8370480-353A-45E1-A4BE-CDDFA7458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112" y="4113064"/>
            <a:ext cx="4522472" cy="117388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94D93CD-445D-4C00-A392-EC0FA66399F3}"/>
              </a:ext>
            </a:extLst>
          </p:cNvPr>
          <p:cNvSpPr txBox="1"/>
          <p:nvPr/>
        </p:nvSpPr>
        <p:spPr>
          <a:xfrm>
            <a:off x="6096000" y="194569"/>
            <a:ext cx="126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營收資訊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2DDBAC-38DA-4D86-B451-DC46DF7A4898}"/>
              </a:ext>
            </a:extLst>
          </p:cNvPr>
          <p:cNvSpPr txBox="1"/>
          <p:nvPr/>
        </p:nvSpPr>
        <p:spPr>
          <a:xfrm>
            <a:off x="0" y="3431541"/>
            <a:ext cx="126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即時公告</a:t>
            </a:r>
          </a:p>
        </p:txBody>
      </p:sp>
    </p:spTree>
    <p:extLst>
      <p:ext uri="{BB962C8B-B14F-4D97-AF65-F5344CB8AC3E}">
        <p14:creationId xmlns:p14="http://schemas.microsoft.com/office/powerpoint/2010/main" val="188249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0BC7A-2471-4358-9670-2A8A3371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7E96BF-5CD7-4BA6-86E5-CE68513F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12E8EC-66C8-4C9B-B3D6-9423F621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49" y="72999"/>
            <a:ext cx="10169701" cy="67120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EA89FC-F3DE-46E8-846C-73F92EE0BAE0}"/>
              </a:ext>
            </a:extLst>
          </p:cNvPr>
          <p:cNvSpPr/>
          <p:nvPr/>
        </p:nvSpPr>
        <p:spPr>
          <a:xfrm>
            <a:off x="1011149" y="1300294"/>
            <a:ext cx="1827301" cy="4986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1AFFF9C-84E5-4102-B610-FA3A3BD29372}"/>
              </a:ext>
            </a:extLst>
          </p:cNvPr>
          <p:cNvSpPr txBox="1"/>
          <p:nvPr/>
        </p:nvSpPr>
        <p:spPr>
          <a:xfrm>
            <a:off x="-55699" y="81388"/>
            <a:ext cx="738664" cy="2393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600" dirty="0">
                <a:hlinkClick r:id="rId3"/>
              </a:rPr>
              <a:t>首頁配置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9658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517B2BC-D071-4449-8D9E-EECD61995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2100" y="3303129"/>
            <a:ext cx="3427791" cy="2658941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674AB8-22C1-4254-8A8B-B986D1B87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041" y="198355"/>
            <a:ext cx="6488542" cy="2843199"/>
          </a:xfrm>
          <a:prstGeom prst="rect">
            <a:avLst/>
          </a:prstGeom>
        </p:spPr>
      </p:pic>
      <p:pic>
        <p:nvPicPr>
          <p:cNvPr id="8" name="圖片 7">
            <a:hlinkClick r:id="rId5"/>
            <a:extLst>
              <a:ext uri="{FF2B5EF4-FFF2-40B4-BE49-F238E27FC236}">
                <a16:creationId xmlns:a16="http://schemas.microsoft.com/office/drawing/2014/main" id="{278FDF75-0265-4E9E-BBF7-71408A7AB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1" y="107839"/>
            <a:ext cx="1660555" cy="7102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1E14420-14B8-4794-8925-2ED6F8072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219" y="3166348"/>
            <a:ext cx="3934006" cy="2932503"/>
          </a:xfrm>
          <a:prstGeom prst="rect">
            <a:avLst/>
          </a:prstGeom>
        </p:spPr>
      </p:pic>
      <p:sp>
        <p:nvSpPr>
          <p:cNvPr id="13" name="Oval 2">
            <a:extLst>
              <a:ext uri="{FF2B5EF4-FFF2-40B4-BE49-F238E27FC236}">
                <a16:creationId xmlns:a16="http://schemas.microsoft.com/office/drawing/2014/main" id="{F118468D-B80C-4F6A-B66A-DDF232C3A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309" y="1437890"/>
            <a:ext cx="1525716" cy="449984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FC22221-F8AF-49B0-8DEC-6FC13D8047BE}"/>
              </a:ext>
            </a:extLst>
          </p:cNvPr>
          <p:cNvCxnSpPr>
            <a:cxnSpLocks/>
            <a:stCxn id="13" idx="4"/>
            <a:endCxn id="10" idx="0"/>
          </p:cNvCxnSpPr>
          <p:nvPr/>
        </p:nvCxnSpPr>
        <p:spPr>
          <a:xfrm>
            <a:off x="3247167" y="1887874"/>
            <a:ext cx="28829" cy="1415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A077A5F-AE01-4824-A942-3A8C58518D8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989891" y="4632600"/>
            <a:ext cx="2020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內容版面配置區 2">
            <a:extLst>
              <a:ext uri="{FF2B5EF4-FFF2-40B4-BE49-F238E27FC236}">
                <a16:creationId xmlns:a16="http://schemas.microsoft.com/office/drawing/2014/main" id="{3B261F67-10DB-4FB5-837C-34EDD1B22952}"/>
              </a:ext>
            </a:extLst>
          </p:cNvPr>
          <p:cNvSpPr txBox="1">
            <a:spLocks/>
          </p:cNvSpPr>
          <p:nvPr/>
        </p:nvSpPr>
        <p:spPr>
          <a:xfrm>
            <a:off x="74010" y="1041812"/>
            <a:ext cx="2305657" cy="2261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判斷基本面並繪圖的好工具</a:t>
            </a:r>
            <a:endParaRPr lang="en-US" altLang="zh-TW" dirty="0"/>
          </a:p>
          <a:p>
            <a:r>
              <a:rPr lang="zh-TW" altLang="en-US" dirty="0"/>
              <a:t>詳細數值可輸出</a:t>
            </a:r>
            <a:r>
              <a:rPr lang="en-US" altLang="zh-TW" dirty="0"/>
              <a:t>excel</a:t>
            </a:r>
            <a:r>
              <a:rPr lang="zh-TW" altLang="en-US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321795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4EE7F-E27F-4A73-BBDB-66414A37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02F26F-B150-44F8-8CCE-DA09F5965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38DF05-051B-420C-A227-170F17C9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557461"/>
            <a:ext cx="11639550" cy="574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86FCE65-154A-4194-9732-66016F1B4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5960" y="123492"/>
            <a:ext cx="7929249" cy="6547358"/>
          </a:xfrm>
        </p:spPr>
      </p:pic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0E489AEB-6C72-4643-A310-2F67AA58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123492"/>
            <a:ext cx="1838465" cy="711311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AE201FC9-EB51-4AE2-AB7A-E5A168FE5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524" y="667791"/>
            <a:ext cx="714375" cy="449984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5EEACA3C-713E-4233-BACD-D4EF06F6A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960" y="1933930"/>
            <a:ext cx="1525716" cy="449984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4A09DC1-15A7-4B29-AA63-124C0F0A8466}"/>
              </a:ext>
            </a:extLst>
          </p:cNvPr>
          <p:cNvCxnSpPr>
            <a:endCxn id="9" idx="0"/>
          </p:cNvCxnSpPr>
          <p:nvPr/>
        </p:nvCxnSpPr>
        <p:spPr>
          <a:xfrm>
            <a:off x="4084147" y="1201714"/>
            <a:ext cx="434671" cy="73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Oval 2">
            <a:extLst>
              <a:ext uri="{FF2B5EF4-FFF2-40B4-BE49-F238E27FC236}">
                <a16:creationId xmlns:a16="http://schemas.microsoft.com/office/drawing/2014/main" id="{FB88326F-221C-41E1-8CE0-F402BF8A9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683" y="1274113"/>
            <a:ext cx="828675" cy="411334"/>
          </a:xfrm>
          <a:prstGeom prst="ellipse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292083C-C45A-4D3C-9093-F32716808CE5}"/>
              </a:ext>
            </a:extLst>
          </p:cNvPr>
          <p:cNvSpPr txBox="1">
            <a:spLocks/>
          </p:cNvSpPr>
          <p:nvPr/>
        </p:nvSpPr>
        <p:spPr>
          <a:xfrm>
            <a:off x="393376" y="1376440"/>
            <a:ext cx="3002444" cy="4581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澄清媒體有誤資訊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054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EB687-DEDC-4F65-AC13-54113FF4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65FE24-6796-424C-A680-3E6DFAAC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2"/>
            <a:extLst>
              <a:ext uri="{FF2B5EF4-FFF2-40B4-BE49-F238E27FC236}">
                <a16:creationId xmlns:a16="http://schemas.microsoft.com/office/drawing/2014/main" id="{CF6833C4-15D6-45B4-BBE4-E7CECC63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07839"/>
            <a:ext cx="1795792" cy="7589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427C60-539C-4072-95C1-D70F17435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46" y="953324"/>
            <a:ext cx="11383016" cy="5695126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BE516436-82EE-4409-8C50-4E160F812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53" y="1780719"/>
            <a:ext cx="1432997" cy="758936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0D496019-E8CD-4C5E-A363-61928F308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133" y="2160187"/>
            <a:ext cx="828675" cy="411334"/>
          </a:xfrm>
          <a:prstGeom prst="ellipse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1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529DC9-1438-4CDB-BEB1-3374AFD15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995" y="933518"/>
            <a:ext cx="4251355" cy="5218065"/>
          </a:xfrm>
        </p:spPr>
        <p:txBody>
          <a:bodyPr/>
          <a:lstStyle/>
          <a:p>
            <a:r>
              <a:rPr lang="en-US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XBRL(</a:t>
            </a:r>
            <a:r>
              <a:rPr lang="en-US" altLang="zh-TW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eXtensible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Business Reporting Language)</a:t>
            </a:r>
            <a:r>
              <a:rPr lang="zh-TW" altLang="zh-TW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可延伸商業報告語言</a:t>
            </a:r>
            <a:r>
              <a:rPr lang="zh-TW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是因應網路財務資訊揭露而發展出的</a:t>
            </a:r>
            <a:r>
              <a:rPr lang="zh-TW" altLang="zh-TW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數位化語言</a:t>
            </a:r>
            <a:r>
              <a:rPr lang="zh-TW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，透過將財務報告中的資料訂定標籤和分類，將這些財務資訊貼上條碼，使得電腦能夠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“</a:t>
            </a:r>
            <a:r>
              <a:rPr lang="zh-TW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讀懂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”</a:t>
            </a:r>
            <a:r>
              <a:rPr lang="zh-TW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報表，而且它具有良好的內建驗證機制，可以增加資料的正確性、提升資訊的品質</a:t>
            </a:r>
            <a:endParaRPr lang="en-US" altLang="zh-TW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簡單地說，</a:t>
            </a:r>
            <a:r>
              <a:rPr lang="en-US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XBRL</a:t>
            </a:r>
            <a:r>
              <a:rPr lang="zh-TW" altLang="zh-TW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是一種可以讓財務和商業報告資料更及時、準確、經濟且有效率的準備、交換、處理和分析，以及交流的、開放式的、不局限特定操作平台的國際標準</a:t>
            </a:r>
            <a:endParaRPr lang="en-US" altLang="zh-TW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下載下來可得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html</a:t>
            </a:r>
            <a:r>
              <a:rPr lang="zh-TW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lang="zh-TW" altLang="en-US" dirty="0"/>
          </a:p>
        </p:txBody>
      </p:sp>
      <p:pic>
        <p:nvPicPr>
          <p:cNvPr id="5" name="圖片 4">
            <a:hlinkClick r:id="rId2"/>
            <a:extLst>
              <a:ext uri="{FF2B5EF4-FFF2-40B4-BE49-F238E27FC236}">
                <a16:creationId xmlns:a16="http://schemas.microsoft.com/office/drawing/2014/main" id="{C9A162E2-3401-4566-BD05-B0737906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117364"/>
            <a:ext cx="1690688" cy="7086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F82B0D-E5F3-45E6-A137-C7A439329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996" y="1187987"/>
            <a:ext cx="7297308" cy="4298414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60F47F6A-5399-4687-B1C8-E78CF128A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350" y="2456994"/>
            <a:ext cx="1432997" cy="758936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33AA7B3D-8825-4436-A034-E3BB1A17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633" y="2331637"/>
            <a:ext cx="828675" cy="411334"/>
          </a:xfrm>
          <a:prstGeom prst="ellipse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96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4C93A-AEAC-4813-BF7B-3055371B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92EA80-6DDF-4001-8646-7A261FD9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8C42C3-7E2A-4C10-B975-E6D346DF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0" y="239150"/>
            <a:ext cx="11768780" cy="5770100"/>
          </a:xfrm>
          <a:prstGeom prst="rect">
            <a:avLst/>
          </a:prstGeom>
        </p:spPr>
      </p:pic>
      <p:sp>
        <p:nvSpPr>
          <p:cNvPr id="6" name="Oval 2">
            <a:extLst>
              <a:ext uri="{FF2B5EF4-FFF2-40B4-BE49-F238E27FC236}">
                <a16:creationId xmlns:a16="http://schemas.microsoft.com/office/drawing/2014/main" id="{4C77E232-FC48-4158-9F4A-9F1FB4BC5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4" y="621596"/>
            <a:ext cx="1091141" cy="370741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34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0BC7A-2471-4358-9670-2A8A3371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7E96BF-5CD7-4BA6-86E5-CE68513F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12E8EC-66C8-4C9B-B3D6-9423F621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49" y="72999"/>
            <a:ext cx="10169701" cy="67120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EA89FC-F3DE-46E8-846C-73F92EE0BAE0}"/>
              </a:ext>
            </a:extLst>
          </p:cNvPr>
          <p:cNvSpPr/>
          <p:nvPr/>
        </p:nvSpPr>
        <p:spPr>
          <a:xfrm>
            <a:off x="838899" y="58723"/>
            <a:ext cx="10461072" cy="1305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9A7AFD-B592-406E-8BAA-91F91C59926F}"/>
              </a:ext>
            </a:extLst>
          </p:cNvPr>
          <p:cNvSpPr txBox="1"/>
          <p:nvPr/>
        </p:nvSpPr>
        <p:spPr>
          <a:xfrm>
            <a:off x="-55699" y="81388"/>
            <a:ext cx="738664" cy="2393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600" dirty="0">
                <a:hlinkClick r:id="rId3"/>
              </a:rPr>
              <a:t>首頁配置 </a:t>
            </a:r>
            <a:endParaRPr lang="zh-TW" altLang="en-US" sz="3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9EAC6D-DD11-4546-922D-CFE13259C197}"/>
              </a:ext>
            </a:extLst>
          </p:cNvPr>
          <p:cNvSpPr/>
          <p:nvPr/>
        </p:nvSpPr>
        <p:spPr>
          <a:xfrm>
            <a:off x="2952925" y="1391655"/>
            <a:ext cx="6266575" cy="432124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783A10-E0AB-46D8-9A4C-4E0379F6E45F}"/>
              </a:ext>
            </a:extLst>
          </p:cNvPr>
          <p:cNvSpPr/>
          <p:nvPr/>
        </p:nvSpPr>
        <p:spPr>
          <a:xfrm>
            <a:off x="1011149" y="1419353"/>
            <a:ext cx="1732051" cy="49227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A083E5-676F-46ED-8AED-3B54CACEB895}"/>
              </a:ext>
            </a:extLst>
          </p:cNvPr>
          <p:cNvSpPr/>
          <p:nvPr/>
        </p:nvSpPr>
        <p:spPr>
          <a:xfrm>
            <a:off x="9328559" y="1477941"/>
            <a:ext cx="1971412" cy="48641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D382F8-2B7E-426D-8697-A21C743B420B}"/>
              </a:ext>
            </a:extLst>
          </p:cNvPr>
          <p:cNvSpPr/>
          <p:nvPr/>
        </p:nvSpPr>
        <p:spPr>
          <a:xfrm>
            <a:off x="2975859" y="6182686"/>
            <a:ext cx="6266575" cy="6300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46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FFDE74-D36D-4067-A1DC-83BC5461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BB0C830-648D-4DD3-9E2C-D42336BF9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016" y="762061"/>
            <a:ext cx="6193968" cy="1874645"/>
          </a:xfrm>
        </p:spPr>
      </p:pic>
      <p:pic>
        <p:nvPicPr>
          <p:cNvPr id="5" name="圖片 4">
            <a:hlinkClick r:id="rId3"/>
            <a:extLst>
              <a:ext uri="{FF2B5EF4-FFF2-40B4-BE49-F238E27FC236}">
                <a16:creationId xmlns:a16="http://schemas.microsoft.com/office/drawing/2014/main" id="{0BF0F462-C84C-4F6C-81D0-AB3303D92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4467"/>
            <a:ext cx="1770155" cy="701586"/>
          </a:xfrm>
          <a:prstGeom prst="rect">
            <a:avLst/>
          </a:prstGeom>
        </p:spPr>
      </p:pic>
      <p:pic>
        <p:nvPicPr>
          <p:cNvPr id="7" name="圖片 6">
            <a:hlinkClick r:id="rId5"/>
            <a:extLst>
              <a:ext uri="{FF2B5EF4-FFF2-40B4-BE49-F238E27FC236}">
                <a16:creationId xmlns:a16="http://schemas.microsoft.com/office/drawing/2014/main" id="{8A5DD012-D25C-4F84-95D4-9B6654C74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016" y="30260"/>
            <a:ext cx="1730346" cy="729664"/>
          </a:xfrm>
          <a:prstGeom prst="rect">
            <a:avLst/>
          </a:prstGeom>
        </p:spPr>
      </p:pic>
      <p:pic>
        <p:nvPicPr>
          <p:cNvPr id="9" name="圖片 8">
            <a:hlinkClick r:id="rId7"/>
            <a:extLst>
              <a:ext uri="{FF2B5EF4-FFF2-40B4-BE49-F238E27FC236}">
                <a16:creationId xmlns:a16="http://schemas.microsoft.com/office/drawing/2014/main" id="{2CAC3F92-CDB7-434D-8214-1AD1A2A89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0871" y="2079098"/>
            <a:ext cx="1861129" cy="7801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D49482C-7710-4F0A-B074-FD561A431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8033" y="2807962"/>
            <a:ext cx="6193967" cy="328797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ECD6CE8-1856-4511-92DD-BFDA0F2CE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2723303"/>
            <a:ext cx="5400675" cy="3411997"/>
          </a:xfrm>
          <a:prstGeom prst="rect">
            <a:avLst/>
          </a:prstGeom>
        </p:spPr>
      </p:pic>
      <p:sp>
        <p:nvSpPr>
          <p:cNvPr id="18" name="Oval 2">
            <a:extLst>
              <a:ext uri="{FF2B5EF4-FFF2-40B4-BE49-F238E27FC236}">
                <a16:creationId xmlns:a16="http://schemas.microsoft.com/office/drawing/2014/main" id="{A95FEADB-DACD-4BBC-B2F0-33A45F96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56053"/>
            <a:ext cx="828675" cy="411334"/>
          </a:xfrm>
          <a:prstGeom prst="ellipse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44A34A75-4A19-4206-B96E-D6A934360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348" y="793371"/>
            <a:ext cx="2923417" cy="411334"/>
          </a:xfrm>
          <a:prstGeom prst="ellipse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0" name="Oval 2">
            <a:extLst>
              <a:ext uri="{FF2B5EF4-FFF2-40B4-BE49-F238E27FC236}">
                <a16:creationId xmlns:a16="http://schemas.microsoft.com/office/drawing/2014/main" id="{59CEDE92-E1F3-4A0B-8F2C-907B57053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907" y="3948953"/>
            <a:ext cx="828675" cy="411334"/>
          </a:xfrm>
          <a:prstGeom prst="ellipse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81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0BC7A-2471-4358-9670-2A8A3371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7E96BF-5CD7-4BA6-86E5-CE68513F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12E8EC-66C8-4C9B-B3D6-9423F621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49" y="72999"/>
            <a:ext cx="10169701" cy="67120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EA89FC-F3DE-46E8-846C-73F92EE0BAE0}"/>
              </a:ext>
            </a:extLst>
          </p:cNvPr>
          <p:cNvSpPr/>
          <p:nvPr/>
        </p:nvSpPr>
        <p:spPr>
          <a:xfrm flipV="1">
            <a:off x="2824161" y="6223023"/>
            <a:ext cx="6543675" cy="571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1AFFF9C-84E5-4102-B610-FA3A3BD29372}"/>
              </a:ext>
            </a:extLst>
          </p:cNvPr>
          <p:cNvSpPr txBox="1"/>
          <p:nvPr/>
        </p:nvSpPr>
        <p:spPr>
          <a:xfrm>
            <a:off x="-55699" y="81388"/>
            <a:ext cx="738664" cy="2393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600" dirty="0">
                <a:hlinkClick r:id="rId4"/>
              </a:rPr>
              <a:t>首頁配置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7435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7A947-3A96-44AE-B574-F779AE80A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71" y="781119"/>
            <a:ext cx="11299855" cy="3294576"/>
          </a:xfrm>
        </p:spPr>
        <p:txBody>
          <a:bodyPr/>
          <a:lstStyle/>
          <a:p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因公開資訊觀測站資訊項目繁多，除在首頁上方提供關鍵字搜尋列外，尚可點選網站地圖，瀏覽全部或輸入關鍵字搜尋資訊項目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點選搜尋，會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出現所有資訊項目，可直接點選名稱連結至該項目</a:t>
            </a:r>
            <a:endParaRPr lang="zh-TW" altLang="en-US" dirty="0"/>
          </a:p>
        </p:txBody>
      </p:sp>
      <p:pic>
        <p:nvPicPr>
          <p:cNvPr id="5" name="圖片 4">
            <a:hlinkClick r:id="rId2"/>
            <a:extLst>
              <a:ext uri="{FF2B5EF4-FFF2-40B4-BE49-F238E27FC236}">
                <a16:creationId xmlns:a16="http://schemas.microsoft.com/office/drawing/2014/main" id="{5C0F2DDD-2EC2-46CF-AF1C-7B989D03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47187"/>
            <a:ext cx="1347016" cy="5476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1B8BD21-EEC9-4A19-8BFC-CD9FC74D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8407"/>
            <a:ext cx="5725002" cy="3692997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D2E00225-6F3B-4BA8-9BFE-5B1490EE0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844" y="3302829"/>
            <a:ext cx="677832" cy="388054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8A5692F-8A63-4B0B-80BB-31344763A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54" y="2022888"/>
            <a:ext cx="5792750" cy="44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009450-D0C7-4D2D-9630-95441B13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6" y="131203"/>
            <a:ext cx="2569275" cy="539916"/>
          </a:xfrm>
        </p:spPr>
        <p:txBody>
          <a:bodyPr>
            <a:noAutofit/>
          </a:bodyPr>
          <a:lstStyle/>
          <a:p>
            <a:r>
              <a:rPr lang="zh-TW" altLang="zh-TW" sz="20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首頁上方全站搜尋列</a:t>
            </a:r>
            <a:endParaRPr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078A0F-7525-475A-B139-95F9FC20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0" y="940114"/>
            <a:ext cx="9603275" cy="3294576"/>
          </a:xfrm>
        </p:spPr>
        <p:txBody>
          <a:bodyPr/>
          <a:lstStyle/>
          <a:p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可快速進行公司代號、簡稱或報表關鍵字檢索，並查詢個股之精華版資訊</a:t>
            </a:r>
            <a:endParaRPr lang="zh-TW" altLang="en-US" dirty="0"/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06634F6E-6DD2-4B71-8BCB-4A5ED384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1612957"/>
            <a:ext cx="7361782" cy="439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DAD13E-E109-4CF6-9826-D8F698C28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144" y="1473488"/>
            <a:ext cx="2686679" cy="903217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7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3B4778-A000-4F07-B9AA-E6C891C8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37A4A8-37AA-4A86-8F0C-1C7C01288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78CCC-3CDC-4EE9-B0CF-F3FA5CB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6" y="188925"/>
            <a:ext cx="5762053" cy="67487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262735-0BB9-402E-8809-F5821E43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624" y="432633"/>
            <a:ext cx="5390186" cy="65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6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0BC7A-2471-4358-9670-2A8A3371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7E96BF-5CD7-4BA6-86E5-CE68513F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12E8EC-66C8-4C9B-B3D6-9423F621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49" y="72999"/>
            <a:ext cx="10169701" cy="67120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EA89FC-F3DE-46E8-846C-73F92EE0BAE0}"/>
              </a:ext>
            </a:extLst>
          </p:cNvPr>
          <p:cNvSpPr/>
          <p:nvPr/>
        </p:nvSpPr>
        <p:spPr>
          <a:xfrm>
            <a:off x="9295001" y="1374877"/>
            <a:ext cx="2080471" cy="4774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2A794-227C-4151-B649-B2532AB30150}"/>
              </a:ext>
            </a:extLst>
          </p:cNvPr>
          <p:cNvSpPr txBox="1"/>
          <p:nvPr/>
        </p:nvSpPr>
        <p:spPr>
          <a:xfrm>
            <a:off x="-55699" y="81388"/>
            <a:ext cx="738664" cy="2393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600" dirty="0">
                <a:hlinkClick r:id="rId3"/>
              </a:rPr>
              <a:t>首頁配置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773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C5810-A271-49A6-BE8B-6ED9EF53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" y="156371"/>
            <a:ext cx="2443440" cy="363748"/>
          </a:xfrm>
        </p:spPr>
        <p:txBody>
          <a:bodyPr>
            <a:normAutofit fontScale="90000"/>
          </a:bodyPr>
          <a:lstStyle/>
          <a:p>
            <a:r>
              <a:rPr lang="zh-TW" altLang="zh-TW" sz="20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股東會及除權息日曆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DD59B7-DA54-4B69-9839-DA895F57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79196"/>
            <a:ext cx="12264704" cy="789545"/>
          </a:xfrm>
        </p:spPr>
        <p:txBody>
          <a:bodyPr/>
          <a:lstStyle/>
          <a:p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首頁右方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行事曆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彙總報表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-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股東會及股利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項下，提供股東會及除權息日曆之功能。可透過此一功能，查詢當月之股東會及除權息日期</a:t>
            </a:r>
            <a:endParaRPr lang="zh-TW" altLang="en-US" dirty="0"/>
          </a:p>
        </p:txBody>
      </p:sp>
      <p:pic>
        <p:nvPicPr>
          <p:cNvPr id="2050" name="圖片 3">
            <a:extLst>
              <a:ext uri="{FF2B5EF4-FFF2-40B4-BE49-F238E27FC236}">
                <a16:creationId xmlns:a16="http://schemas.microsoft.com/office/drawing/2014/main" id="{CEBBF4AF-920B-46D1-BB37-40B68B01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" y="1992954"/>
            <a:ext cx="52736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AF757E-2FB0-469C-8930-135D7D191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817" y="3391805"/>
            <a:ext cx="1044575" cy="403225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C06DE4-243C-48E5-ABBA-801FA1012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475" y="2786173"/>
            <a:ext cx="1462087" cy="1211263"/>
          </a:xfrm>
          <a:prstGeom prst="ellipse">
            <a:avLst/>
          </a:prstGeom>
          <a:noFill/>
          <a:ln w="31750">
            <a:solidFill>
              <a:srgbClr val="C050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5BF5772-06C7-446E-B8F8-46AF14D8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62" y="1352359"/>
            <a:ext cx="3875171" cy="286762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7DEA3-7109-40B5-A39A-72CFC4F8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37" y="2649797"/>
            <a:ext cx="3741916" cy="39516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6118F0-1AF5-4D5D-8390-20D0793A9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350" y="3736234"/>
            <a:ext cx="1952381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571AC-D233-4A74-96CF-BE4FB69E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2355" y="1624399"/>
            <a:ext cx="2371724" cy="4349681"/>
          </a:xfrm>
        </p:spPr>
        <p:txBody>
          <a:bodyPr/>
          <a:lstStyle/>
          <a:p>
            <a:r>
              <a:rPr lang="zh-TW" altLang="en-US" dirty="0"/>
              <a:t>大盤走勢</a:t>
            </a:r>
            <a:endParaRPr lang="en-US" altLang="zh-TW" dirty="0"/>
          </a:p>
          <a:p>
            <a:r>
              <a:rPr lang="zh-TW" altLang="en-US" dirty="0"/>
              <a:t>個股當下行情</a:t>
            </a:r>
            <a:endParaRPr lang="en-US" altLang="zh-TW" dirty="0"/>
          </a:p>
          <a:p>
            <a:r>
              <a:rPr lang="zh-TW" altLang="en-US" dirty="0"/>
              <a:t>期貨行情</a:t>
            </a:r>
            <a:endParaRPr lang="en-US" altLang="zh-TW" dirty="0"/>
          </a:p>
          <a:p>
            <a:r>
              <a:rPr lang="zh-TW" altLang="en-US" dirty="0"/>
              <a:t>最佳五檔</a:t>
            </a:r>
            <a:endParaRPr lang="en-US" altLang="zh-TW" dirty="0"/>
          </a:p>
          <a:p>
            <a:r>
              <a:rPr lang="en-US" altLang="zh-TW" dirty="0"/>
              <a:t>ETF</a:t>
            </a:r>
            <a:r>
              <a:rPr lang="zh-TW" altLang="en-US" dirty="0"/>
              <a:t>等行情</a:t>
            </a:r>
            <a:endParaRPr lang="en-US" altLang="zh-TW" dirty="0"/>
          </a:p>
          <a:p>
            <a:r>
              <a:rPr lang="zh-TW" altLang="en-US" dirty="0"/>
              <a:t>借券查詢</a:t>
            </a:r>
            <a:endParaRPr lang="en-US" altLang="zh-TW" dirty="0"/>
          </a:p>
          <a:p>
            <a:r>
              <a:rPr lang="zh-TW" altLang="en-US" dirty="0"/>
              <a:t>市場公告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855B531-07E5-42A5-94CF-B2DC2341AEA0}"/>
              </a:ext>
            </a:extLst>
          </p:cNvPr>
          <p:cNvSpPr txBox="1">
            <a:spLocks/>
          </p:cNvSpPr>
          <p:nvPr/>
        </p:nvSpPr>
        <p:spPr>
          <a:xfrm>
            <a:off x="81646" y="156371"/>
            <a:ext cx="2946779" cy="4979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相關連結</a:t>
            </a:r>
            <a:r>
              <a:rPr lang="en-US" altLang="zh-TW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1800" b="0" i="0" u="none" strike="noStrike" dirty="0">
                <a:solidFill>
                  <a:srgbClr val="5D9C01"/>
                </a:solidFill>
                <a:effectLst/>
                <a:latin typeface="Arial" panose="020B0604020202020204" pitchFamily="34" charset="0"/>
                <a:hlinkClick r:id="rId2"/>
              </a:rPr>
              <a:t>基本市況報導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B7036A-F7E9-4E02-8CDC-90FBCF26E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16" y="654341"/>
            <a:ext cx="8525369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2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F5A9A3-E40D-469A-AE1B-6BC65AE0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571AC-D233-4A74-96CF-BE4FB69ED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855B531-07E5-42A5-94CF-B2DC2341AEA0}"/>
              </a:ext>
            </a:extLst>
          </p:cNvPr>
          <p:cNvSpPr txBox="1">
            <a:spLocks/>
          </p:cNvSpPr>
          <p:nvPr/>
        </p:nvSpPr>
        <p:spPr>
          <a:xfrm>
            <a:off x="81646" y="156371"/>
            <a:ext cx="2946779" cy="4979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相關連結</a:t>
            </a:r>
            <a:r>
              <a:rPr lang="en-US" altLang="zh-TW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1800" b="0" i="0" u="none" strike="noStrike" dirty="0">
                <a:solidFill>
                  <a:srgbClr val="5D9C01"/>
                </a:solidFill>
                <a:effectLst/>
                <a:latin typeface="Arial" panose="020B0604020202020204" pitchFamily="34" charset="0"/>
                <a:hlinkClick r:id="rId2"/>
              </a:rPr>
              <a:t>申請上市資訊</a:t>
            </a:r>
            <a:endParaRPr lang="zh-TW" altLang="en-US" sz="3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1C8A74-B6AC-4847-B1FC-151EAFEA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1" y="876440"/>
            <a:ext cx="11370906" cy="54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32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F5A9A3-E40D-469A-AE1B-6BC65AE0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4F30F6E-DE20-4901-B1F1-20B3027CB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1582" y="156371"/>
            <a:ext cx="5193463" cy="3630675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855B531-07E5-42A5-94CF-B2DC2341AEA0}"/>
              </a:ext>
            </a:extLst>
          </p:cNvPr>
          <p:cNvSpPr txBox="1">
            <a:spLocks/>
          </p:cNvSpPr>
          <p:nvPr/>
        </p:nvSpPr>
        <p:spPr>
          <a:xfrm>
            <a:off x="81646" y="156371"/>
            <a:ext cx="2946779" cy="4979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相關連結</a:t>
            </a:r>
            <a:r>
              <a:rPr lang="en-US" altLang="zh-TW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1800" b="0" i="0" u="none" strike="noStrike" dirty="0">
                <a:solidFill>
                  <a:srgbClr val="5D9C01"/>
                </a:solidFill>
                <a:effectLst/>
                <a:latin typeface="Arial" panose="020B0604020202020204" pitchFamily="34" charset="0"/>
                <a:hlinkClick r:id="rId3"/>
              </a:rPr>
              <a:t>國內外相關網站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F79189-F3C4-4504-94AF-CA77C24C8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6" y="927657"/>
            <a:ext cx="6659936" cy="49770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564BFA-C6D1-4D3D-810F-6BF931C1C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582" y="3703013"/>
            <a:ext cx="5262694" cy="3154987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E28655C-FEF5-4741-BB1D-6D883FF084BC}"/>
              </a:ext>
            </a:extLst>
          </p:cNvPr>
          <p:cNvSpPr txBox="1">
            <a:spLocks/>
          </p:cNvSpPr>
          <p:nvPr/>
        </p:nvSpPr>
        <p:spPr>
          <a:xfrm>
            <a:off x="3411614" y="154066"/>
            <a:ext cx="3643926" cy="827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詳細分析、各國比較</a:t>
            </a:r>
          </a:p>
        </p:txBody>
      </p:sp>
    </p:spTree>
    <p:extLst>
      <p:ext uri="{BB962C8B-B14F-4D97-AF65-F5344CB8AC3E}">
        <p14:creationId xmlns:p14="http://schemas.microsoft.com/office/powerpoint/2010/main" val="544818141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5004</TotalTime>
  <Words>470</Words>
  <Application>Microsoft Office PowerPoint</Application>
  <PresentationFormat>寬螢幕</PresentationFormat>
  <Paragraphs>41</Paragraphs>
  <Slides>22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Times New Roman</vt:lpstr>
      <vt:lpstr>圖庫</vt:lpstr>
      <vt:lpstr>HW5_公開資訊觀測站</vt:lpstr>
      <vt:lpstr>PowerPoint 簡報</vt:lpstr>
      <vt:lpstr>首頁上方全站搜尋列</vt:lpstr>
      <vt:lpstr>PowerPoint 簡報</vt:lpstr>
      <vt:lpstr>PowerPoint 簡報</vt:lpstr>
      <vt:lpstr>股東會及除權息日曆</vt:lpstr>
      <vt:lpstr>PowerPoint 簡報</vt:lpstr>
      <vt:lpstr>PowerPoint 簡報</vt:lpstr>
      <vt:lpstr>PowerPoint 簡報</vt:lpstr>
      <vt:lpstr>RSS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吳佩芩</dc:creator>
  <cp:lastModifiedBy>吳佩芩</cp:lastModifiedBy>
  <cp:revision>48</cp:revision>
  <dcterms:created xsi:type="dcterms:W3CDTF">2021-04-07T02:11:56Z</dcterms:created>
  <dcterms:modified xsi:type="dcterms:W3CDTF">2021-04-11T10:17:13Z</dcterms:modified>
</cp:coreProperties>
</file>